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4" r:id="rId3"/>
    <p:sldId id="285" r:id="rId4"/>
    <p:sldId id="303" r:id="rId5"/>
    <p:sldId id="287" r:id="rId6"/>
    <p:sldId id="290" r:id="rId7"/>
    <p:sldId id="288" r:id="rId8"/>
    <p:sldId id="301" r:id="rId9"/>
    <p:sldId id="291" r:id="rId10"/>
    <p:sldId id="295" r:id="rId11"/>
    <p:sldId id="293" r:id="rId12"/>
    <p:sldId id="302" r:id="rId13"/>
    <p:sldId id="299" r:id="rId14"/>
    <p:sldId id="298" r:id="rId15"/>
    <p:sldId id="292" r:id="rId16"/>
  </p:sldIdLst>
  <p:sldSz cx="12192000" cy="6858000"/>
  <p:notesSz cx="6888163" cy="100187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8942"/>
    <a:srgbClr val="1F4670"/>
    <a:srgbClr val="F7E3E3"/>
    <a:srgbClr val="F5E6E5"/>
    <a:srgbClr val="EACC1B"/>
    <a:srgbClr val="ED7E30"/>
    <a:srgbClr val="FFC100"/>
    <a:srgbClr val="EA8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44" autoAdjust="0"/>
    <p:restoredTop sz="95256" autoAdjust="0"/>
  </p:normalViewPr>
  <p:slideViewPr>
    <p:cSldViewPr snapToGrid="0">
      <p:cViewPr varScale="1">
        <p:scale>
          <a:sx n="119" d="100"/>
          <a:sy n="119" d="100"/>
        </p:scale>
        <p:origin x="6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IEL BRAGANHOLO" userId="59d101f16b4e404a" providerId="LiveId" clId="{7E40E850-F232-46AE-A256-6133E6EEF64F}"/>
    <pc:docChg chg="custSel modSld">
      <pc:chgData name="FRANCIEL BRAGANHOLO" userId="59d101f16b4e404a" providerId="LiveId" clId="{7E40E850-F232-46AE-A256-6133E6EEF64F}" dt="2025-09-24T17:16:03.195" v="33" actId="14100"/>
      <pc:docMkLst>
        <pc:docMk/>
      </pc:docMkLst>
      <pc:sldChg chg="addSp delSp modSp mod">
        <pc:chgData name="FRANCIEL BRAGANHOLO" userId="59d101f16b4e404a" providerId="LiveId" clId="{7E40E850-F232-46AE-A256-6133E6EEF64F}" dt="2025-09-24T17:15:06.999" v="23" actId="14100"/>
        <pc:sldMkLst>
          <pc:docMk/>
          <pc:sldMk cId="4010190964" sldId="291"/>
        </pc:sldMkLst>
        <pc:graphicFrameChg chg="add mod">
          <ac:chgData name="FRANCIEL BRAGANHOLO" userId="59d101f16b4e404a" providerId="LiveId" clId="{7E40E850-F232-46AE-A256-6133E6EEF64F}" dt="2025-09-24T17:15:06.999" v="23" actId="14100"/>
          <ac:graphicFrameMkLst>
            <pc:docMk/>
            <pc:sldMk cId="4010190964" sldId="291"/>
            <ac:graphicFrameMk id="2" creationId="{34B8A922-F2A3-4BC9-B4D1-2A7072EAB564}"/>
          </ac:graphicFrameMkLst>
        </pc:graphicFrameChg>
        <pc:graphicFrameChg chg="add del mod">
          <ac:chgData name="FRANCIEL BRAGANHOLO" userId="59d101f16b4e404a" providerId="LiveId" clId="{7E40E850-F232-46AE-A256-6133E6EEF64F}" dt="2025-09-24T17:14:50.934" v="19" actId="478"/>
          <ac:graphicFrameMkLst>
            <pc:docMk/>
            <pc:sldMk cId="4010190964" sldId="291"/>
            <ac:graphicFrameMk id="4" creationId="{3082B6D5-E88E-9DE2-8169-33D6C18BD561}"/>
          </ac:graphicFrameMkLst>
        </pc:graphicFrameChg>
        <pc:picChg chg="del">
          <ac:chgData name="FRANCIEL BRAGANHOLO" userId="59d101f16b4e404a" providerId="LiveId" clId="{7E40E850-F232-46AE-A256-6133E6EEF64F}" dt="2025-09-24T17:09:31.698" v="1" actId="478"/>
          <ac:picMkLst>
            <pc:docMk/>
            <pc:sldMk cId="4010190964" sldId="291"/>
            <ac:picMk id="2" creationId="{00000000-0000-0000-0000-000000000000}"/>
          </ac:picMkLst>
        </pc:picChg>
        <pc:picChg chg="del">
          <ac:chgData name="FRANCIEL BRAGANHOLO" userId="59d101f16b4e404a" providerId="LiveId" clId="{7E40E850-F232-46AE-A256-6133E6EEF64F}" dt="2025-09-24T17:09:29.984" v="0" actId="478"/>
          <ac:picMkLst>
            <pc:docMk/>
            <pc:sldMk cId="4010190964" sldId="291"/>
            <ac:picMk id="3" creationId="{00000000-0000-0000-0000-000000000000}"/>
          </ac:picMkLst>
        </pc:picChg>
      </pc:sldChg>
      <pc:sldChg chg="addSp delSp modSp mod">
        <pc:chgData name="FRANCIEL BRAGANHOLO" userId="59d101f16b4e404a" providerId="LiveId" clId="{7E40E850-F232-46AE-A256-6133E6EEF64F}" dt="2025-09-24T17:15:35.181" v="28" actId="14100"/>
        <pc:sldMkLst>
          <pc:docMk/>
          <pc:sldMk cId="1263336689" sldId="295"/>
        </pc:sldMkLst>
        <pc:graphicFrameChg chg="add mod">
          <ac:chgData name="FRANCIEL BRAGANHOLO" userId="59d101f16b4e404a" providerId="LiveId" clId="{7E40E850-F232-46AE-A256-6133E6EEF64F}" dt="2025-09-24T17:15:35.181" v="28" actId="14100"/>
          <ac:graphicFrameMkLst>
            <pc:docMk/>
            <pc:sldMk cId="1263336689" sldId="295"/>
            <ac:graphicFrameMk id="3" creationId="{37886139-5D1F-F3B1-5980-90E2A4B12CE6}"/>
          </ac:graphicFrameMkLst>
        </pc:graphicFrameChg>
        <pc:graphicFrameChg chg="add del mod">
          <ac:chgData name="FRANCIEL BRAGANHOLO" userId="59d101f16b4e404a" providerId="LiveId" clId="{7E40E850-F232-46AE-A256-6133E6EEF64F}" dt="2025-09-24T17:15:09.683" v="24" actId="478"/>
          <ac:graphicFrameMkLst>
            <pc:docMk/>
            <pc:sldMk cId="1263336689" sldId="295"/>
            <ac:graphicFrameMk id="4" creationId="{59BDDABA-8C52-E8A2-6080-1C542FB04B84}"/>
          </ac:graphicFrameMkLst>
        </pc:graphicFrameChg>
        <pc:picChg chg="del">
          <ac:chgData name="FRANCIEL BRAGANHOLO" userId="59d101f16b4e404a" providerId="LiveId" clId="{7E40E850-F232-46AE-A256-6133E6EEF64F}" dt="2025-09-24T17:10:12.968" v="7" actId="478"/>
          <ac:picMkLst>
            <pc:docMk/>
            <pc:sldMk cId="1263336689" sldId="295"/>
            <ac:picMk id="3" creationId="{00000000-0000-0000-0000-000000000000}"/>
          </ac:picMkLst>
        </pc:picChg>
      </pc:sldChg>
      <pc:sldChg chg="addSp delSp modSp mod">
        <pc:chgData name="FRANCIEL BRAGANHOLO" userId="59d101f16b4e404a" providerId="LiveId" clId="{7E40E850-F232-46AE-A256-6133E6EEF64F}" dt="2025-09-24T17:16:03.195" v="33" actId="14100"/>
        <pc:sldMkLst>
          <pc:docMk/>
          <pc:sldMk cId="4239092507" sldId="298"/>
        </pc:sldMkLst>
        <pc:graphicFrameChg chg="add mod">
          <ac:chgData name="FRANCIEL BRAGANHOLO" userId="59d101f16b4e404a" providerId="LiveId" clId="{7E40E850-F232-46AE-A256-6133E6EEF64F}" dt="2025-09-24T17:16:03.195" v="33" actId="14100"/>
          <ac:graphicFrameMkLst>
            <pc:docMk/>
            <pc:sldMk cId="4239092507" sldId="298"/>
            <ac:graphicFrameMk id="2" creationId="{76211CAD-9B43-4DB6-D3DD-9C37A195CE5B}"/>
          </ac:graphicFrameMkLst>
        </pc:graphicFrameChg>
        <pc:graphicFrameChg chg="add del mod">
          <ac:chgData name="FRANCIEL BRAGANHOLO" userId="59d101f16b4e404a" providerId="LiveId" clId="{7E40E850-F232-46AE-A256-6133E6EEF64F}" dt="2025-09-24T17:15:54.995" v="29" actId="478"/>
          <ac:graphicFrameMkLst>
            <pc:docMk/>
            <pc:sldMk cId="4239092507" sldId="298"/>
            <ac:graphicFrameMk id="3" creationId="{0FC330B8-0135-2F0C-F77C-55FBB7A0EA3D}"/>
          </ac:graphicFrameMkLst>
        </pc:graphicFrameChg>
        <pc:picChg chg="del">
          <ac:chgData name="FRANCIEL BRAGANHOLO" userId="59d101f16b4e404a" providerId="LiveId" clId="{7E40E850-F232-46AE-A256-6133E6EEF64F}" dt="2025-09-24T17:10:51.654" v="14" actId="478"/>
          <ac:picMkLst>
            <pc:docMk/>
            <pc:sldMk cId="4239092507" sldId="298"/>
            <ac:picMk id="2" creationId="{75549664-A364-85C1-19EB-4CE7CE31BDA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72FF1DD7-4301-4ABB-B701-37436158A38D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F361F4A2-A8B8-4709-BF94-2B999477CD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1572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D5C593-67C6-85EF-054B-E1AEACFA0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35E727A-CA19-B762-405D-DE9479AAF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9AC585D-1F2B-0546-977E-E41EB8305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F9A4FECC-17E6-D913-9526-524F855F5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C4AAA47-FED0-AEC7-8CF6-3516E087C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8588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1443375-C06A-108D-97DA-3A5E864C5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631163FB-1023-8C24-5C51-15E814A5E7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D0127DC-92B9-756B-19A3-E7F4F956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B636F7B-1381-3914-4620-5415407B1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4ADD9CC-D1D9-5A58-E570-E749B9551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847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0C8CFE03-EA57-62A8-8A0F-14DA94B644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3C7F66AF-EB67-8AFC-019C-CC8CE6E32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14D5727-3E2B-419B-91D3-2490A0A20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954C238-2350-BD3E-7B75-0E9E6E1BB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3AEBA87-775A-05D4-210A-F4C6C929E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030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E59DC37-5F22-E1A6-3E04-FD57FB3E7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B0F39B1-F2DC-4AA7-77D8-ABCEB245A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908DB1F-1507-E276-2994-F3C98A9D4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FD81AC74-178A-BF89-0D4E-F3BB1062E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B3AED8E-ABCF-FB5F-7626-97AE2FD79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785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15FA788-5EA9-41CA-8742-CF0752090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6E13E75-5D25-8B84-EE58-476CD25FC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F39FDAF9-4765-A4A2-07A1-E20A0BB4E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19AC7E0-2A3E-64E5-DC83-F57509660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97C148A-C7DD-FC0E-09EA-B3634F29B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7687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28D7A7E-535F-10CC-0C86-FC0961FB0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E98E308-4272-3D78-DE0E-C53C59B17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54352DE2-340D-E0B1-12F4-0DA68819C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18010B4C-60EF-6852-A10B-D7D8BED1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337FCEB-CD47-BC3E-55CE-BE8BD3CC3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34B8C221-69B2-A35A-A91F-EA0C3400C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847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A341106-8EDA-4D23-3341-C6B5208B3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DD6AB2C-1E3E-27E8-340C-6BBF69C9C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A4AE7E0B-8E59-B5D8-7779-41785F1649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67EF32E4-5744-FD98-4467-06384CAC1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8C7319A9-910D-225A-849C-542193911B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A2165452-9D7C-2DE8-7F1A-1E7C59C51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DD018B15-D55E-223C-A5EF-C2B2802DA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DC5957F2-B0A0-2218-D459-714B844CB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288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B64ECF4-73B9-4F54-0C8A-12D53C287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30CF6830-EE89-C59C-A67C-5D20C2D53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323DF6E2-7277-8B91-E14A-1E5A77D05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5152B44F-DB6B-812B-54D8-E23FA0D9A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A63E0448-4793-9D16-786E-A3F8C3057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C7923ACD-1C04-47B6-F671-9DFE3379E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E92F12C1-4E4C-E265-25F6-324A8ECF1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905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ACBB9F8-9664-7BD3-F6D3-0DF5827BC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1F2E8C27-28DB-D5D4-727D-99E9D4537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F783FFEC-1B8F-1AC8-66D0-EF9311FCBA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9C2D513B-4553-E38B-E316-3E24E5327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030DE946-66DE-DBE5-AEB4-778D685AD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DB21A7D5-98AC-4756-9EFB-A65BA821F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9558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899A670-B0E1-F1D0-35B8-8873F8588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659DF45B-280F-BBA1-FDD2-E437054B68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596232A9-758A-D105-53D5-6D9D8F6B2A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F105AD97-B1E5-0193-4003-6BE3FFCF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D244BBE1-7225-CE18-EDF1-33D2D7051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999B6A0-4407-0AD3-6134-A7369933B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90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0216995A-DD2B-5547-C2E4-BF21AB148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C705425-50B8-C9BF-E0E0-74278C456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810A8A4-C115-30AC-1D3A-812F5193BB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99B3A-DCC7-4C1A-A2FA-F765AB07CE0A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5063139-5F51-7B1D-2CAE-DD41567848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1E5EC03-0D4C-B9C8-3922-A758BE9EFD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81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administrativo@cacu.go.gov.b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xmlns="" id="{3522FCDE-5567-E700-9A3E-943219BBB318}"/>
              </a:ext>
            </a:extLst>
          </p:cNvPr>
          <p:cNvCxnSpPr/>
          <p:nvPr/>
        </p:nvCxnSpPr>
        <p:spPr>
          <a:xfrm>
            <a:off x="191103" y="5879054"/>
            <a:ext cx="1159795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32FDF374-4F78-8669-8FDA-32DC21F8158C}"/>
              </a:ext>
            </a:extLst>
          </p:cNvPr>
          <p:cNvSpPr txBox="1"/>
          <p:nvPr/>
        </p:nvSpPr>
        <p:spPr>
          <a:xfrm>
            <a:off x="2671490" y="5525111"/>
            <a:ext cx="6637176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Prefeitura Municipal de Caçu</a:t>
            </a:r>
            <a:br>
              <a:rPr lang="pt-BR" sz="2000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sz="2000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Setembro de 2025</a:t>
            </a:r>
          </a:p>
        </p:txBody>
      </p:sp>
      <p:pic>
        <p:nvPicPr>
          <p:cNvPr id="2" name="Imagem 1" descr="Logotipo, nome da empresa&#10;&#10;Descrição gerada automaticamente">
            <a:extLst>
              <a:ext uri="{FF2B5EF4-FFF2-40B4-BE49-F238E27FC236}">
                <a16:creationId xmlns:a16="http://schemas.microsoft.com/office/drawing/2014/main" xmlns="" id="{377EF513-4EC3-D794-A562-03A57731BA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66" y="0"/>
            <a:ext cx="3904192" cy="235221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8910C170-64A2-F097-413B-EA05E79E1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1706" y="2240273"/>
            <a:ext cx="10121122" cy="2387600"/>
          </a:xfrm>
        </p:spPr>
        <p:txBody>
          <a:bodyPr>
            <a:normAutofit/>
          </a:bodyPr>
          <a:lstStyle/>
          <a:p>
            <a:r>
              <a:rPr lang="pt-BR" sz="5400" b="1" dirty="0">
                <a:solidFill>
                  <a:srgbClr val="19894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Cumprimento de Metas Fiscais</a:t>
            </a:r>
            <a:br>
              <a:rPr lang="pt-BR" sz="5400" b="1" dirty="0">
                <a:solidFill>
                  <a:srgbClr val="19894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lang="pt-BR" sz="5400" b="1" dirty="0">
                <a:solidFill>
                  <a:srgbClr val="19894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 </a:t>
            </a:r>
            <a:r>
              <a:rPr lang="pt-BR" sz="4000" dirty="0">
                <a:solidFill>
                  <a:srgbClr val="19894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Lei de Responsabilidade Fiscal</a:t>
            </a:r>
            <a:br>
              <a:rPr lang="pt-BR" sz="4000" dirty="0">
                <a:solidFill>
                  <a:srgbClr val="19894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lang="pt-BR" sz="4000" dirty="0">
                <a:solidFill>
                  <a:srgbClr val="19894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2º Quadrimestre / 2025</a:t>
            </a:r>
          </a:p>
        </p:txBody>
      </p:sp>
    </p:spTree>
    <p:extLst>
      <p:ext uri="{BB962C8B-B14F-4D97-AF65-F5344CB8AC3E}">
        <p14:creationId xmlns:p14="http://schemas.microsoft.com/office/powerpoint/2010/main" val="595579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863B9C3-C8CF-C9BB-7074-0C699085B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: Único Canto Arredondado 7">
            <a:extLst>
              <a:ext uri="{FF2B5EF4-FFF2-40B4-BE49-F238E27FC236}">
                <a16:creationId xmlns:a16="http://schemas.microsoft.com/office/drawing/2014/main" xmlns="" id="{64E96C24-220A-28F5-FFB1-2EE2EB908ED5}"/>
              </a:ext>
            </a:extLst>
          </p:cNvPr>
          <p:cNvSpPr/>
          <p:nvPr/>
        </p:nvSpPr>
        <p:spPr bwMode="auto">
          <a:xfrm rot="5400000">
            <a:off x="-697395" y="6962621"/>
            <a:ext cx="698331" cy="696459"/>
          </a:xfrm>
          <a:prstGeom prst="round1Rect">
            <a:avLst>
              <a:gd name="adj" fmla="val 12369"/>
            </a:avLst>
          </a:prstGeom>
          <a:solidFill>
            <a:srgbClr val="EA802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9" name="Retângulo: Único Canto Arredondado 8">
            <a:extLst>
              <a:ext uri="{FF2B5EF4-FFF2-40B4-BE49-F238E27FC236}">
                <a16:creationId xmlns:a16="http://schemas.microsoft.com/office/drawing/2014/main" xmlns="" id="{AF7180E7-7219-CCAD-EDD4-FAC9B078EB3A}"/>
              </a:ext>
            </a:extLst>
          </p:cNvPr>
          <p:cNvSpPr/>
          <p:nvPr/>
        </p:nvSpPr>
        <p:spPr bwMode="auto">
          <a:xfrm rot="16200000">
            <a:off x="-2382" y="2382"/>
            <a:ext cx="1778004" cy="1773238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xmlns="" id="{255F5C77-9098-C5F5-8C0A-E396492E74A1}"/>
              </a:ext>
            </a:extLst>
          </p:cNvPr>
          <p:cNvSpPr/>
          <p:nvPr/>
        </p:nvSpPr>
        <p:spPr bwMode="auto">
          <a:xfrm>
            <a:off x="1827213" y="-2"/>
            <a:ext cx="10363201" cy="1778005"/>
          </a:xfrm>
          <a:prstGeom prst="round1Rect">
            <a:avLst>
              <a:gd name="adj" fmla="val 12369"/>
            </a:avLst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81F4E52D-C5C7-767A-618D-4620FF648015}"/>
              </a:ext>
            </a:extLst>
          </p:cNvPr>
          <p:cNvSpPr txBox="1"/>
          <p:nvPr/>
        </p:nvSpPr>
        <p:spPr>
          <a:xfrm>
            <a:off x="1909973" y="511448"/>
            <a:ext cx="9616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Despesas com Pessoal</a:t>
            </a:r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altLang="pt-BR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Comparativo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09AD49A6-6EC2-2AE0-7C8E-1CAEC004180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37" y="59871"/>
            <a:ext cx="1348757" cy="1651906"/>
          </a:xfrm>
          <a:prstGeom prst="rect">
            <a:avLst/>
          </a:prstGeom>
        </p:spPr>
      </p:pic>
      <p:sp>
        <p:nvSpPr>
          <p:cNvPr id="2" name="Retângulo: Único Canto Arredondado 1">
            <a:extLst>
              <a:ext uri="{FF2B5EF4-FFF2-40B4-BE49-F238E27FC236}">
                <a16:creationId xmlns:a16="http://schemas.microsoft.com/office/drawing/2014/main" xmlns="" id="{21FA1553-1D69-038F-235D-B38E68BC67CF}"/>
              </a:ext>
            </a:extLst>
          </p:cNvPr>
          <p:cNvSpPr/>
          <p:nvPr/>
        </p:nvSpPr>
        <p:spPr bwMode="auto">
          <a:xfrm rot="10800000">
            <a:off x="-2" y="1832616"/>
            <a:ext cx="1773237" cy="5025383"/>
          </a:xfrm>
          <a:prstGeom prst="round1Rect">
            <a:avLst>
              <a:gd name="adj" fmla="val 12369"/>
            </a:avLst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7213" y="1832616"/>
            <a:ext cx="10292598" cy="4961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33668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A7E05B5-8653-163E-E4C2-9DC5D94D2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xmlns="" id="{017A7C0C-E058-F8B3-CAAD-B80EE5EAA4C1}"/>
              </a:ext>
            </a:extLst>
          </p:cNvPr>
          <p:cNvCxnSpPr/>
          <p:nvPr/>
        </p:nvCxnSpPr>
        <p:spPr>
          <a:xfrm>
            <a:off x="326571" y="7324533"/>
            <a:ext cx="1159795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Retângulo: Único Canto Arredondado 6">
            <a:extLst>
              <a:ext uri="{FF2B5EF4-FFF2-40B4-BE49-F238E27FC236}">
                <a16:creationId xmlns:a16="http://schemas.microsoft.com/office/drawing/2014/main" xmlns="" id="{D466E2EC-A889-E3E8-68DE-76265A2B740E}"/>
              </a:ext>
            </a:extLst>
          </p:cNvPr>
          <p:cNvSpPr/>
          <p:nvPr/>
        </p:nvSpPr>
        <p:spPr bwMode="auto">
          <a:xfrm rot="10800000">
            <a:off x="-2" y="1832616"/>
            <a:ext cx="1773237" cy="5025383"/>
          </a:xfrm>
          <a:prstGeom prst="round1Rect">
            <a:avLst>
              <a:gd name="adj" fmla="val 12369"/>
            </a:avLst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9" name="Retângulo: Único Canto Arredondado 8">
            <a:extLst>
              <a:ext uri="{FF2B5EF4-FFF2-40B4-BE49-F238E27FC236}">
                <a16:creationId xmlns:a16="http://schemas.microsoft.com/office/drawing/2014/main" xmlns="" id="{A2906247-94C7-E115-2D7A-A695F7FE9C92}"/>
              </a:ext>
            </a:extLst>
          </p:cNvPr>
          <p:cNvSpPr/>
          <p:nvPr/>
        </p:nvSpPr>
        <p:spPr bwMode="auto">
          <a:xfrm rot="16200000">
            <a:off x="-2382" y="2382"/>
            <a:ext cx="1778004" cy="1773238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xmlns="" id="{0B897021-5716-3B7E-4E9F-E5DC7413D58C}"/>
              </a:ext>
            </a:extLst>
          </p:cNvPr>
          <p:cNvSpPr/>
          <p:nvPr/>
        </p:nvSpPr>
        <p:spPr bwMode="auto">
          <a:xfrm>
            <a:off x="1827213" y="-2"/>
            <a:ext cx="10363201" cy="1771653"/>
          </a:xfrm>
          <a:prstGeom prst="round1Rect">
            <a:avLst>
              <a:gd name="adj" fmla="val 12369"/>
            </a:avLst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E41D3413-C2CE-480C-2620-EA9AE0554CEE}"/>
              </a:ext>
            </a:extLst>
          </p:cNvPr>
          <p:cNvSpPr txBox="1"/>
          <p:nvPr/>
        </p:nvSpPr>
        <p:spPr>
          <a:xfrm>
            <a:off x="2061407" y="531088"/>
            <a:ext cx="9616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Resultado Primário</a:t>
            </a:r>
            <a:b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altLang="pt-BR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2º Quadrimestre - 2025</a:t>
            </a:r>
            <a:endParaRPr lang="pt-BR" altLang="pt-BR" sz="3600" b="1" dirty="0">
              <a:solidFill>
                <a:srgbClr val="1F467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xmlns="" id="{21563EC2-D363-45A8-979C-700735FD06A9}"/>
              </a:ext>
            </a:extLst>
          </p:cNvPr>
          <p:cNvSpPr txBox="1"/>
          <p:nvPr/>
        </p:nvSpPr>
        <p:spPr>
          <a:xfrm>
            <a:off x="1827213" y="1778003"/>
            <a:ext cx="10199324" cy="12872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800" b="1" dirty="0">
                <a:solidFill>
                  <a:srgbClr val="1F4670"/>
                </a:solidFill>
                <a:latin typeface="Segoe UI" panose="020B0502040204020203" pitchFamily="34" charset="0"/>
                <a:ea typeface="Roboto Light" pitchFamily="2" charset="0"/>
                <a:cs typeface="Segoe UI" panose="020B0502040204020203" pitchFamily="34" charset="0"/>
              </a:rPr>
              <a:t>Conceito: </a:t>
            </a:r>
            <a:r>
              <a:rPr lang="pt-BR" sz="1800" dirty="0">
                <a:solidFill>
                  <a:srgbClr val="1F4670"/>
                </a:solidFill>
                <a:latin typeface="Segoe UI" panose="020B0502040204020203" pitchFamily="34" charset="0"/>
                <a:ea typeface="Roboto Light" pitchFamily="2" charset="0"/>
                <a:cs typeface="Segoe UI" panose="020B0502040204020203" pitchFamily="34" charset="0"/>
              </a:rPr>
              <a:t>É definido pela diferença entre receitas e despesas do governo, excluindo-se da conta as receitas e despesas com juros. Caso essa diferença seja positiva, tem-se um "superávit primário", caso seja negativa, tem-se um "déficit primário".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AC484722-1415-DDCB-BD02-B462A94A75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37" y="59871"/>
            <a:ext cx="1348757" cy="1651906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7212" y="3113406"/>
            <a:ext cx="10301527" cy="3666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05721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6250157-8D80-8E4E-0895-74886CDB0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: Único Canto Arredondado 7">
            <a:extLst>
              <a:ext uri="{FF2B5EF4-FFF2-40B4-BE49-F238E27FC236}">
                <a16:creationId xmlns:a16="http://schemas.microsoft.com/office/drawing/2014/main" xmlns="" id="{3959BE62-D5D1-90DB-1916-4C3440105A17}"/>
              </a:ext>
            </a:extLst>
          </p:cNvPr>
          <p:cNvSpPr/>
          <p:nvPr/>
        </p:nvSpPr>
        <p:spPr bwMode="auto">
          <a:xfrm rot="5400000">
            <a:off x="-697395" y="6962621"/>
            <a:ext cx="698331" cy="696459"/>
          </a:xfrm>
          <a:prstGeom prst="round1Rect">
            <a:avLst>
              <a:gd name="adj" fmla="val 12369"/>
            </a:avLst>
          </a:prstGeom>
          <a:solidFill>
            <a:srgbClr val="EA802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9" name="Retângulo: Único Canto Arredondado 8">
            <a:extLst>
              <a:ext uri="{FF2B5EF4-FFF2-40B4-BE49-F238E27FC236}">
                <a16:creationId xmlns:a16="http://schemas.microsoft.com/office/drawing/2014/main" xmlns="" id="{A63E8F6F-0B1B-FEAE-6342-BDDD192CDD92}"/>
              </a:ext>
            </a:extLst>
          </p:cNvPr>
          <p:cNvSpPr/>
          <p:nvPr/>
        </p:nvSpPr>
        <p:spPr bwMode="auto">
          <a:xfrm rot="16200000">
            <a:off x="-2382" y="2382"/>
            <a:ext cx="1778004" cy="1773238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xmlns="" id="{D523A608-027B-F448-B959-83815D8F685C}"/>
              </a:ext>
            </a:extLst>
          </p:cNvPr>
          <p:cNvSpPr/>
          <p:nvPr/>
        </p:nvSpPr>
        <p:spPr bwMode="auto">
          <a:xfrm>
            <a:off x="1827213" y="-2"/>
            <a:ext cx="10363201" cy="1778005"/>
          </a:xfrm>
          <a:prstGeom prst="round1Rect">
            <a:avLst>
              <a:gd name="adj" fmla="val 12369"/>
            </a:avLst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DB51B4EB-67CB-D146-C2EC-D718AA0A3874}"/>
              </a:ext>
            </a:extLst>
          </p:cNvPr>
          <p:cNvSpPr txBox="1"/>
          <p:nvPr/>
        </p:nvSpPr>
        <p:spPr>
          <a:xfrm>
            <a:off x="1985476" y="23677"/>
            <a:ext cx="94614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Resultado Nominal</a:t>
            </a:r>
            <a:b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altLang="pt-BR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2º Quadrimestre - 2025</a:t>
            </a:r>
            <a: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b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pt-BR" altLang="pt-BR" sz="3600" b="1" dirty="0">
              <a:solidFill>
                <a:srgbClr val="1F467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50E58381-CD03-8581-0375-2CAD6BB4E19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37" y="59871"/>
            <a:ext cx="1348757" cy="1651906"/>
          </a:xfrm>
          <a:prstGeom prst="rect">
            <a:avLst/>
          </a:prstGeom>
        </p:spPr>
      </p:pic>
      <p:sp>
        <p:nvSpPr>
          <p:cNvPr id="2" name="CaixaDeTexto 9">
            <a:extLst>
              <a:ext uri="{FF2B5EF4-FFF2-40B4-BE49-F238E27FC236}">
                <a16:creationId xmlns:a16="http://schemas.microsoft.com/office/drawing/2014/main" xmlns="" id="{8F381693-2698-930C-CD8A-CD6AA976190E}"/>
              </a:ext>
            </a:extLst>
          </p:cNvPr>
          <p:cNvSpPr/>
          <p:nvPr/>
        </p:nvSpPr>
        <p:spPr>
          <a:xfrm>
            <a:off x="1827212" y="1832616"/>
            <a:ext cx="10364787" cy="95688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pt-BR" sz="2000" b="1" strike="noStrike" spc="-1" dirty="0">
                <a:solidFill>
                  <a:srgbClr val="1F4670"/>
                </a:solidFill>
                <a:latin typeface="Segoe UI" panose="020B0502040204020203" pitchFamily="34" charset="0"/>
                <a:ea typeface="Roboto Light"/>
                <a:cs typeface="Segoe UI" panose="020B0502040204020203" pitchFamily="34" charset="0"/>
              </a:rPr>
              <a:t>CONCEITO: </a:t>
            </a:r>
            <a:r>
              <a:rPr lang="pt-BR" sz="2000" b="0" strike="noStrike" spc="-1" dirty="0">
                <a:solidFill>
                  <a:srgbClr val="1F4670"/>
                </a:solidFill>
                <a:latin typeface="Segoe UI" panose="020B0502040204020203" pitchFamily="34" charset="0"/>
                <a:ea typeface="Roboto Light"/>
                <a:cs typeface="Segoe UI" panose="020B0502040204020203" pitchFamily="34" charset="0"/>
              </a:rPr>
              <a:t>Resultado nominal é a diferença do saldo da dívida fiscal líquida, em 31 de Dezembro do exercício em relação ao apurado no exercício anterior em 31 de Dezembro.</a:t>
            </a:r>
            <a:endParaRPr lang="pt-BR" sz="2000" b="0" strike="noStrike" spc="-1" dirty="0">
              <a:solidFill>
                <a:srgbClr val="1F467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Retângulo: Único Canto Arredondado 3">
            <a:extLst>
              <a:ext uri="{FF2B5EF4-FFF2-40B4-BE49-F238E27FC236}">
                <a16:creationId xmlns:a16="http://schemas.microsoft.com/office/drawing/2014/main" xmlns="" id="{BD53B89F-E58D-8BE4-C3E5-01E8E0C98131}"/>
              </a:ext>
            </a:extLst>
          </p:cNvPr>
          <p:cNvSpPr/>
          <p:nvPr/>
        </p:nvSpPr>
        <p:spPr bwMode="auto">
          <a:xfrm rot="10800000">
            <a:off x="-2" y="1832616"/>
            <a:ext cx="1773237" cy="5025383"/>
          </a:xfrm>
          <a:prstGeom prst="round1Rect">
            <a:avLst>
              <a:gd name="adj" fmla="val 12369"/>
            </a:avLst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7212" y="2789501"/>
            <a:ext cx="10301528" cy="3964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73704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9411C61-C71A-2D60-E1F5-4E74B64F9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xmlns="" id="{64B3CCFB-FFC8-5136-3128-EC6839816764}"/>
              </a:ext>
            </a:extLst>
          </p:cNvPr>
          <p:cNvCxnSpPr/>
          <p:nvPr/>
        </p:nvCxnSpPr>
        <p:spPr>
          <a:xfrm>
            <a:off x="326571" y="7324533"/>
            <a:ext cx="1159795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Retângulo: Único Canto Arredondado 6">
            <a:extLst>
              <a:ext uri="{FF2B5EF4-FFF2-40B4-BE49-F238E27FC236}">
                <a16:creationId xmlns:a16="http://schemas.microsoft.com/office/drawing/2014/main" xmlns="" id="{E0ACD83A-41DD-3B11-DBEA-0DA6F0DA9B3F}"/>
              </a:ext>
            </a:extLst>
          </p:cNvPr>
          <p:cNvSpPr/>
          <p:nvPr/>
        </p:nvSpPr>
        <p:spPr bwMode="auto">
          <a:xfrm rot="10800000">
            <a:off x="-2" y="1832616"/>
            <a:ext cx="1773237" cy="5025383"/>
          </a:xfrm>
          <a:prstGeom prst="round1Rect">
            <a:avLst>
              <a:gd name="adj" fmla="val 12369"/>
            </a:avLst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9" name="Retângulo: Único Canto Arredondado 8">
            <a:extLst>
              <a:ext uri="{FF2B5EF4-FFF2-40B4-BE49-F238E27FC236}">
                <a16:creationId xmlns:a16="http://schemas.microsoft.com/office/drawing/2014/main" xmlns="" id="{A913EFB3-FEC2-AC4C-277B-7DDE0BADD834}"/>
              </a:ext>
            </a:extLst>
          </p:cNvPr>
          <p:cNvSpPr/>
          <p:nvPr/>
        </p:nvSpPr>
        <p:spPr bwMode="auto">
          <a:xfrm rot="16200000">
            <a:off x="-2382" y="2382"/>
            <a:ext cx="1778004" cy="1773238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xmlns="" id="{CF33A1B9-0BF3-233C-EC79-059A3784507D}"/>
              </a:ext>
            </a:extLst>
          </p:cNvPr>
          <p:cNvSpPr/>
          <p:nvPr/>
        </p:nvSpPr>
        <p:spPr bwMode="auto">
          <a:xfrm>
            <a:off x="1827213" y="-2"/>
            <a:ext cx="10363201" cy="1771653"/>
          </a:xfrm>
          <a:prstGeom prst="round1Rect">
            <a:avLst>
              <a:gd name="adj" fmla="val 12369"/>
            </a:avLst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E36EA9C9-E045-FE8A-ECD9-CAE48D640439}"/>
              </a:ext>
            </a:extLst>
          </p:cNvPr>
          <p:cNvSpPr txBox="1"/>
          <p:nvPr/>
        </p:nvSpPr>
        <p:spPr>
          <a:xfrm>
            <a:off x="1985476" y="554284"/>
            <a:ext cx="9616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Controle de Suplementação 2025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AFD0EA57-BC26-4460-70FF-992874B9C1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37" y="59871"/>
            <a:ext cx="1348757" cy="1651906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7213" y="1832615"/>
            <a:ext cx="10300619" cy="492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28142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1AFE9E1-6874-6D21-85EF-1A9AC96D3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xmlns="" id="{9CE6D35E-91CA-99E0-8635-9759AEF25A78}"/>
              </a:ext>
            </a:extLst>
          </p:cNvPr>
          <p:cNvCxnSpPr/>
          <p:nvPr/>
        </p:nvCxnSpPr>
        <p:spPr>
          <a:xfrm>
            <a:off x="326571" y="7324533"/>
            <a:ext cx="1159795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Retângulo: Único Canto Arredondado 6">
            <a:extLst>
              <a:ext uri="{FF2B5EF4-FFF2-40B4-BE49-F238E27FC236}">
                <a16:creationId xmlns:a16="http://schemas.microsoft.com/office/drawing/2014/main" xmlns="" id="{0E7A636E-9090-B79D-75FA-1A825B89D75D}"/>
              </a:ext>
            </a:extLst>
          </p:cNvPr>
          <p:cNvSpPr/>
          <p:nvPr/>
        </p:nvSpPr>
        <p:spPr bwMode="auto">
          <a:xfrm rot="10800000">
            <a:off x="-3" y="1832614"/>
            <a:ext cx="1773241" cy="5025383"/>
          </a:xfrm>
          <a:prstGeom prst="round1Rect">
            <a:avLst>
              <a:gd name="adj" fmla="val 12369"/>
            </a:avLst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9" name="Retângulo: Único Canto Arredondado 8">
            <a:extLst>
              <a:ext uri="{FF2B5EF4-FFF2-40B4-BE49-F238E27FC236}">
                <a16:creationId xmlns:a16="http://schemas.microsoft.com/office/drawing/2014/main" xmlns="" id="{1C75058F-FE57-51B1-764C-DA0CF95C2F9F}"/>
              </a:ext>
            </a:extLst>
          </p:cNvPr>
          <p:cNvSpPr/>
          <p:nvPr/>
        </p:nvSpPr>
        <p:spPr bwMode="auto">
          <a:xfrm rot="16200000">
            <a:off x="-2382" y="2382"/>
            <a:ext cx="1778004" cy="1773238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xmlns="" id="{D68685A7-893B-F682-93C3-D2869A3DAB0B}"/>
              </a:ext>
            </a:extLst>
          </p:cNvPr>
          <p:cNvSpPr/>
          <p:nvPr/>
        </p:nvSpPr>
        <p:spPr bwMode="auto">
          <a:xfrm>
            <a:off x="1827213" y="-2"/>
            <a:ext cx="10363201" cy="1771653"/>
          </a:xfrm>
          <a:prstGeom prst="round1Rect">
            <a:avLst>
              <a:gd name="adj" fmla="val 12369"/>
            </a:avLst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843E1090-84CE-8257-E8BE-83C3EA92A936}"/>
              </a:ext>
            </a:extLst>
          </p:cNvPr>
          <p:cNvSpPr txBox="1"/>
          <p:nvPr/>
        </p:nvSpPr>
        <p:spPr>
          <a:xfrm>
            <a:off x="1985476" y="511448"/>
            <a:ext cx="9616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RESUMO</a:t>
            </a:r>
            <a:b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pt-BR" altLang="pt-BR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º Quadrimestre - 2025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0DB5F945-DF3C-039B-029A-8491C1D62DC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37" y="59871"/>
            <a:ext cx="1348757" cy="1651906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1404" y="1832614"/>
            <a:ext cx="10261456" cy="494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09250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F1D805A-6153-CBFE-37E5-B753D4AD9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xmlns="" id="{AE8472C4-8194-9412-1E14-8CA4C128DA17}"/>
              </a:ext>
            </a:extLst>
          </p:cNvPr>
          <p:cNvCxnSpPr/>
          <p:nvPr/>
        </p:nvCxnSpPr>
        <p:spPr>
          <a:xfrm>
            <a:off x="140304" y="5708956"/>
            <a:ext cx="1159795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2" name="Imagem 1" descr="Logotipo, nome da empresa&#10;&#10;Descrição gerada automaticamente">
            <a:extLst>
              <a:ext uri="{FF2B5EF4-FFF2-40B4-BE49-F238E27FC236}">
                <a16:creationId xmlns:a16="http://schemas.microsoft.com/office/drawing/2014/main" xmlns="" id="{2781D51C-E194-4347-0084-D1A8E0E087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475" y="272556"/>
            <a:ext cx="3067050" cy="184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09C9DDCC-C8E8-4D82-5A7B-60C69EAEB7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7933" y="1738205"/>
            <a:ext cx="9144000" cy="2387600"/>
          </a:xfrm>
        </p:spPr>
        <p:txBody>
          <a:bodyPr>
            <a:normAutofit/>
          </a:bodyPr>
          <a:lstStyle/>
          <a:p>
            <a:r>
              <a:rPr lang="pt-BR" sz="5400" b="1" dirty="0">
                <a:solidFill>
                  <a:srgbClr val="19894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Dúvidas:</a:t>
            </a:r>
            <a:br>
              <a:rPr lang="pt-BR" sz="5400" b="1" dirty="0">
                <a:solidFill>
                  <a:srgbClr val="19894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lang="pt-BR" sz="3100" b="1" dirty="0">
                <a:solidFill>
                  <a:srgbClr val="19894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E-mail: </a:t>
            </a:r>
            <a:r>
              <a:rPr lang="pt-BR" sz="3100" dirty="0">
                <a:solidFill>
                  <a:srgbClr val="19894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  <a:hlinkClick r:id="rId3"/>
              </a:rPr>
              <a:t>administrativo@cacu.go.gov.br</a:t>
            </a:r>
            <a:r>
              <a:rPr lang="pt-BR" sz="3100" dirty="0">
                <a:solidFill>
                  <a:srgbClr val="19894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/>
            </a:r>
            <a:br>
              <a:rPr lang="pt-BR" sz="3100" dirty="0">
                <a:solidFill>
                  <a:srgbClr val="19894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lang="pt-BR" sz="3100" b="1" dirty="0" err="1">
                <a:solidFill>
                  <a:srgbClr val="19894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Tel</a:t>
            </a:r>
            <a:r>
              <a:rPr lang="pt-BR" sz="3100" b="1" dirty="0">
                <a:solidFill>
                  <a:srgbClr val="19894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: </a:t>
            </a:r>
            <a:r>
              <a:rPr lang="pt-BR" sz="3100" dirty="0">
                <a:solidFill>
                  <a:srgbClr val="19894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(64) 3656-6000 / 3656-6001/ 3656-6017</a:t>
            </a:r>
            <a:endParaRPr lang="pt-BR" sz="5400" b="1" dirty="0">
              <a:solidFill>
                <a:srgbClr val="198942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E6F9F8D6-022E-A85E-E1D1-8F88574B8419}"/>
              </a:ext>
            </a:extLst>
          </p:cNvPr>
          <p:cNvSpPr txBox="1"/>
          <p:nvPr/>
        </p:nvSpPr>
        <p:spPr>
          <a:xfrm>
            <a:off x="2713823" y="5355013"/>
            <a:ext cx="6637176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Prefeitura Municipal de Caçu</a:t>
            </a:r>
            <a:br>
              <a:rPr lang="pt-BR" sz="2000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sz="2000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Maio de 2025</a:t>
            </a:r>
          </a:p>
        </p:txBody>
      </p:sp>
    </p:spTree>
    <p:extLst>
      <p:ext uri="{BB962C8B-B14F-4D97-AF65-F5344CB8AC3E}">
        <p14:creationId xmlns:p14="http://schemas.microsoft.com/office/powerpoint/2010/main" val="361198033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B7A4AA5-FA52-5215-71F4-65FF03C0B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: Único Canto Arredondado 6">
            <a:extLst>
              <a:ext uri="{FF2B5EF4-FFF2-40B4-BE49-F238E27FC236}">
                <a16:creationId xmlns:a16="http://schemas.microsoft.com/office/drawing/2014/main" xmlns="" id="{641EA22E-E621-1FB8-DA06-2FEC9988E0C5}"/>
              </a:ext>
            </a:extLst>
          </p:cNvPr>
          <p:cNvSpPr/>
          <p:nvPr/>
        </p:nvSpPr>
        <p:spPr bwMode="auto">
          <a:xfrm rot="10800000">
            <a:off x="-2" y="1832616"/>
            <a:ext cx="1773237" cy="5025383"/>
          </a:xfrm>
          <a:prstGeom prst="round1Rect">
            <a:avLst>
              <a:gd name="adj" fmla="val 12369"/>
            </a:avLst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9" name="Retângulo: Único Canto Arredondado 8">
            <a:extLst>
              <a:ext uri="{FF2B5EF4-FFF2-40B4-BE49-F238E27FC236}">
                <a16:creationId xmlns:a16="http://schemas.microsoft.com/office/drawing/2014/main" xmlns="" id="{8E8BA808-73BE-44B0-8891-2E7B178F1FF1}"/>
              </a:ext>
            </a:extLst>
          </p:cNvPr>
          <p:cNvSpPr/>
          <p:nvPr/>
        </p:nvSpPr>
        <p:spPr bwMode="auto">
          <a:xfrm rot="16200000">
            <a:off x="-2382" y="2382"/>
            <a:ext cx="1778004" cy="1773238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xmlns="" id="{2CF87ECC-5592-37CB-B384-6B559E4454F5}"/>
              </a:ext>
            </a:extLst>
          </p:cNvPr>
          <p:cNvSpPr/>
          <p:nvPr/>
        </p:nvSpPr>
        <p:spPr bwMode="auto">
          <a:xfrm>
            <a:off x="1827213" y="-2"/>
            <a:ext cx="10363201" cy="1771653"/>
          </a:xfrm>
          <a:prstGeom prst="round1Rect">
            <a:avLst>
              <a:gd name="adj" fmla="val 12369"/>
            </a:avLst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E934F358-0D2B-2349-C88A-AB12A805935B}"/>
              </a:ext>
            </a:extLst>
          </p:cNvPr>
          <p:cNvSpPr txBox="1"/>
          <p:nvPr/>
        </p:nvSpPr>
        <p:spPr>
          <a:xfrm>
            <a:off x="2162258" y="2083149"/>
            <a:ext cx="94032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1600" b="1" dirty="0">
                <a:solidFill>
                  <a:srgbClr val="19894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Art. 1º § 1º - </a:t>
            </a:r>
            <a:r>
              <a:rPr lang="pt-BR" altLang="pt-BR" sz="1600" dirty="0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Responsabilidade na gestão fiscal pressupõe a ação planejada e transparente, em que se previnem os riscos e corrigem desvios capazes de afetar o equilíbrio das contas públicas, mediante o cumprimento das metas de resultados entre receitas e despesas e a obediência a limites e condições no que tange a renúncia de receita, geração de despesas com pessoal, da seguridade social e outras ...</a:t>
            </a:r>
          </a:p>
          <a:p>
            <a:endParaRPr lang="pt-BR" altLang="pt-BR" sz="1600" dirty="0">
              <a:solidFill>
                <a:srgbClr val="00447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pt-BR" altLang="pt-BR" sz="1600" b="1" dirty="0">
                <a:solidFill>
                  <a:srgbClr val="19894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Art. 9º § 4º - </a:t>
            </a:r>
            <a:r>
              <a:rPr lang="pt-BR" altLang="pt-BR" sz="1600" dirty="0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Até o final dos meses de maio, setembro e fevereiro, o Poder executivo demonstrará e avaliará o cumprimento das metas fiscais de cada quadrimestre, em audiência pública referida no § 1º do art. 166º da Constituição Federal.</a:t>
            </a:r>
          </a:p>
          <a:p>
            <a:endParaRPr lang="pt-BR" altLang="pt-BR" sz="1600" dirty="0">
              <a:solidFill>
                <a:srgbClr val="00447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pt-BR" altLang="pt-BR" sz="1600" b="1" dirty="0">
                <a:solidFill>
                  <a:srgbClr val="19894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Art. 48º - </a:t>
            </a:r>
            <a:r>
              <a:rPr lang="pt-BR" altLang="pt-BR" sz="1600" dirty="0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São instrumentos de transparência da gestão fiscal, aos quais será dada ampla divulgação , inclusive em meios eletrônicos de acesso público: </a:t>
            </a:r>
          </a:p>
          <a:p>
            <a:endParaRPr lang="pt-BR" altLang="pt-BR" sz="1600" dirty="0">
              <a:solidFill>
                <a:srgbClr val="00447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/>
            <a:r>
              <a:rPr lang="pt-BR" altLang="pt-BR" sz="1600" dirty="0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• os planos, orçamentos e leis de diretrizes orçamentárias; </a:t>
            </a:r>
          </a:p>
          <a:p>
            <a:pPr lvl="1"/>
            <a:r>
              <a:rPr lang="pt-BR" altLang="pt-BR" sz="1600" dirty="0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• prestações de contas e o respectivo parecer prévio; </a:t>
            </a:r>
          </a:p>
          <a:p>
            <a:pPr lvl="1"/>
            <a:r>
              <a:rPr lang="pt-BR" altLang="pt-BR" sz="1600" dirty="0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• os Relatórios Resumido da Execução Orçamentária e o Relatório de Gestão Fiscal; </a:t>
            </a:r>
          </a:p>
          <a:p>
            <a:pPr lvl="1"/>
            <a:r>
              <a:rPr lang="pt-BR" altLang="pt-BR" sz="1600" dirty="0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• e as versões simplificadas desses documentos.</a:t>
            </a:r>
          </a:p>
          <a:p>
            <a:endParaRPr lang="pt-BR" altLang="pt-BR" sz="1600" dirty="0">
              <a:solidFill>
                <a:srgbClr val="00447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pt-BR" altLang="pt-BR" sz="1600" dirty="0">
                <a:solidFill>
                  <a:srgbClr val="19894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 – </a:t>
            </a:r>
            <a:r>
              <a:rPr lang="pt-BR" altLang="pt-BR" sz="1600" dirty="0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Incentivo a participação popular e realização das audiências públicas ....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xmlns="" id="{BD830E4B-F208-3B85-E984-BC5FCA4F7C1A}"/>
              </a:ext>
            </a:extLst>
          </p:cNvPr>
          <p:cNvSpPr txBox="1"/>
          <p:nvPr/>
        </p:nvSpPr>
        <p:spPr>
          <a:xfrm>
            <a:off x="2323125" y="413922"/>
            <a:ext cx="96164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Fundamentos Legais</a:t>
            </a:r>
          </a:p>
          <a:p>
            <a:r>
              <a:rPr lang="pt-BR" altLang="pt-BR" sz="2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Lei de Responsabilidade Fiscal</a:t>
            </a:r>
            <a:endParaRPr lang="pt-BR" altLang="pt-BR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xmlns="" id="{06048E1F-FC00-DF24-B463-0A28CE3F59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37" y="59871"/>
            <a:ext cx="1348757" cy="1651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50563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A1E2DC0-53FE-1FB1-68D7-3B79FD325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xmlns="" id="{31CA325B-D30E-2ED7-D509-A471E93930A1}"/>
              </a:ext>
            </a:extLst>
          </p:cNvPr>
          <p:cNvCxnSpPr/>
          <p:nvPr/>
        </p:nvCxnSpPr>
        <p:spPr>
          <a:xfrm>
            <a:off x="326571" y="7324533"/>
            <a:ext cx="1159795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Retângulo: Único Canto Arredondado 6">
            <a:extLst>
              <a:ext uri="{FF2B5EF4-FFF2-40B4-BE49-F238E27FC236}">
                <a16:creationId xmlns:a16="http://schemas.microsoft.com/office/drawing/2014/main" xmlns="" id="{F2264A83-F984-0192-7746-626763A3025E}"/>
              </a:ext>
            </a:extLst>
          </p:cNvPr>
          <p:cNvSpPr/>
          <p:nvPr/>
        </p:nvSpPr>
        <p:spPr bwMode="auto">
          <a:xfrm rot="10800000">
            <a:off x="-2" y="1832616"/>
            <a:ext cx="1773237" cy="5025383"/>
          </a:xfrm>
          <a:prstGeom prst="round1Rect">
            <a:avLst>
              <a:gd name="adj" fmla="val 12369"/>
            </a:avLst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9" name="Retângulo: Único Canto Arredondado 8">
            <a:extLst>
              <a:ext uri="{FF2B5EF4-FFF2-40B4-BE49-F238E27FC236}">
                <a16:creationId xmlns:a16="http://schemas.microsoft.com/office/drawing/2014/main" xmlns="" id="{9E30F299-F603-EEEC-4088-9721560D9283}"/>
              </a:ext>
            </a:extLst>
          </p:cNvPr>
          <p:cNvSpPr/>
          <p:nvPr/>
        </p:nvSpPr>
        <p:spPr bwMode="auto">
          <a:xfrm rot="16200000">
            <a:off x="-2382" y="2382"/>
            <a:ext cx="1778004" cy="1773238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xmlns="" id="{7524E961-B913-C7BF-A13D-14920CCE6994}"/>
              </a:ext>
            </a:extLst>
          </p:cNvPr>
          <p:cNvSpPr/>
          <p:nvPr/>
        </p:nvSpPr>
        <p:spPr bwMode="auto">
          <a:xfrm>
            <a:off x="1827213" y="-2"/>
            <a:ext cx="10363201" cy="1771653"/>
          </a:xfrm>
          <a:prstGeom prst="round1Rect">
            <a:avLst>
              <a:gd name="adj" fmla="val 12369"/>
            </a:avLst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xmlns="" id="{805E6285-2B6B-99A3-9384-EF595696886E}"/>
              </a:ext>
            </a:extLst>
          </p:cNvPr>
          <p:cNvSpPr txBox="1"/>
          <p:nvPr/>
        </p:nvSpPr>
        <p:spPr>
          <a:xfrm>
            <a:off x="2189099" y="1944650"/>
            <a:ext cx="93001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dirty="0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Apresentar os resultados da Gestão Orçamentária e Financeira do Município de </a:t>
            </a:r>
            <a:r>
              <a:rPr lang="pt-BR" altLang="pt-BR" dirty="0" err="1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Caçu-GO</a:t>
            </a:r>
            <a:r>
              <a:rPr lang="pt-BR" altLang="pt-BR" dirty="0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no cumprimento da LRF – Lei de Responsabilidade Fiscal e dos Limites Constitucionais. </a:t>
            </a:r>
          </a:p>
          <a:p>
            <a:endParaRPr lang="pt-BR" altLang="pt-BR" dirty="0">
              <a:solidFill>
                <a:srgbClr val="00447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Apresentar as RECEITAS realizadas de Maio a Agosto de 2025;</a:t>
            </a:r>
          </a:p>
          <a:p>
            <a:endParaRPr lang="pt-BR" altLang="pt-BR" dirty="0">
              <a:solidFill>
                <a:srgbClr val="00447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Apresentar as DESPESAS realizadas de Maio a Agosto de 2025;</a:t>
            </a:r>
          </a:p>
          <a:p>
            <a:endParaRPr lang="pt-BR" altLang="pt-BR" dirty="0">
              <a:solidFill>
                <a:srgbClr val="00447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Aplicação em Manutenção e Desenvolvimento do Ensino </a:t>
            </a:r>
            <a:r>
              <a:rPr lang="pt-BR" altLang="pt-BR" dirty="0">
                <a:solidFill>
                  <a:srgbClr val="008A3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– MDE 4º Bimestre de 2025;</a:t>
            </a:r>
          </a:p>
          <a:p>
            <a:endParaRPr lang="pt-BR" altLang="pt-BR" dirty="0">
              <a:solidFill>
                <a:srgbClr val="00447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Aplicações em Ações e Serviços Públicos em Saúde </a:t>
            </a:r>
            <a:r>
              <a:rPr lang="pt-BR" altLang="pt-BR" dirty="0">
                <a:solidFill>
                  <a:srgbClr val="008A3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– ASPS 4º Bimestre de 2025;</a:t>
            </a:r>
          </a:p>
          <a:p>
            <a:endParaRPr lang="pt-BR" altLang="pt-BR" dirty="0">
              <a:solidFill>
                <a:srgbClr val="00447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Despesas com Pessoal </a:t>
            </a:r>
            <a:r>
              <a:rPr lang="pt-BR" altLang="pt-BR" dirty="0">
                <a:solidFill>
                  <a:srgbClr val="008A3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– 2º Quadrimestre de 2025;</a:t>
            </a:r>
          </a:p>
          <a:p>
            <a:endParaRPr lang="pt-BR" altLang="pt-BR" dirty="0">
              <a:solidFill>
                <a:srgbClr val="00447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Resultado Primário e Nominal  </a:t>
            </a:r>
            <a:r>
              <a:rPr lang="pt-BR" altLang="pt-BR" dirty="0">
                <a:solidFill>
                  <a:srgbClr val="008A3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– 2º Quadrimestre de 2025;</a:t>
            </a:r>
          </a:p>
          <a:p>
            <a:endParaRPr lang="pt-BR" altLang="pt-BR" dirty="0">
              <a:solidFill>
                <a:srgbClr val="00447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rgbClr val="0044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Controle de Suplementação </a:t>
            </a:r>
            <a:r>
              <a:rPr lang="pt-BR" altLang="pt-BR" dirty="0">
                <a:solidFill>
                  <a:srgbClr val="008A3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– 2º Quadrimestre de 2025.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2F9D7807-A863-308E-75A6-FD1D7B435E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37" y="59871"/>
            <a:ext cx="1348757" cy="1651906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386E4310-902C-B803-2E92-9D8655FBA51A}"/>
              </a:ext>
            </a:extLst>
          </p:cNvPr>
          <p:cNvSpPr txBox="1"/>
          <p:nvPr/>
        </p:nvSpPr>
        <p:spPr>
          <a:xfrm>
            <a:off x="2061407" y="531088"/>
            <a:ext cx="96164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OBJETIVOS</a:t>
            </a:r>
          </a:p>
          <a:p>
            <a:r>
              <a:rPr lang="pt-BR" altLang="pt-BR" sz="2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Lei de Responsabilidade Fiscal</a:t>
            </a:r>
            <a:endParaRPr lang="pt-BR" altLang="pt-BR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45886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C4E04C7-71D4-7AD4-E48A-81C9F913A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xmlns="" id="{ADA9CC5B-D88C-33E2-827B-A0361D5D2155}"/>
              </a:ext>
            </a:extLst>
          </p:cNvPr>
          <p:cNvCxnSpPr/>
          <p:nvPr/>
        </p:nvCxnSpPr>
        <p:spPr>
          <a:xfrm>
            <a:off x="326571" y="7324533"/>
            <a:ext cx="1159795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Retângulo: Único Canto Arredondado 6">
            <a:extLst>
              <a:ext uri="{FF2B5EF4-FFF2-40B4-BE49-F238E27FC236}">
                <a16:creationId xmlns:a16="http://schemas.microsoft.com/office/drawing/2014/main" xmlns="" id="{5A939C83-89DF-9D41-BE1C-26D3780986D2}"/>
              </a:ext>
            </a:extLst>
          </p:cNvPr>
          <p:cNvSpPr/>
          <p:nvPr/>
        </p:nvSpPr>
        <p:spPr bwMode="auto">
          <a:xfrm rot="10800000">
            <a:off x="-2" y="1832616"/>
            <a:ext cx="1773237" cy="5025383"/>
          </a:xfrm>
          <a:prstGeom prst="round1Rect">
            <a:avLst>
              <a:gd name="adj" fmla="val 12369"/>
            </a:avLst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9" name="Retângulo: Único Canto Arredondado 8">
            <a:extLst>
              <a:ext uri="{FF2B5EF4-FFF2-40B4-BE49-F238E27FC236}">
                <a16:creationId xmlns:a16="http://schemas.microsoft.com/office/drawing/2014/main" xmlns="" id="{746E45F8-6C2D-4501-6A78-6959C163DA86}"/>
              </a:ext>
            </a:extLst>
          </p:cNvPr>
          <p:cNvSpPr/>
          <p:nvPr/>
        </p:nvSpPr>
        <p:spPr bwMode="auto">
          <a:xfrm rot="16200000">
            <a:off x="-2382" y="2382"/>
            <a:ext cx="1778004" cy="1773238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xmlns="" id="{F3B8E2C4-AE35-C330-A897-2C92BA1D0CAD}"/>
              </a:ext>
            </a:extLst>
          </p:cNvPr>
          <p:cNvSpPr/>
          <p:nvPr/>
        </p:nvSpPr>
        <p:spPr bwMode="auto">
          <a:xfrm>
            <a:off x="1827213" y="-2"/>
            <a:ext cx="10363201" cy="1771653"/>
          </a:xfrm>
          <a:prstGeom prst="round1Rect">
            <a:avLst>
              <a:gd name="adj" fmla="val 12369"/>
            </a:avLst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B30D0EFB-7D73-60D4-4D51-2074FB51D89F}"/>
              </a:ext>
            </a:extLst>
          </p:cNvPr>
          <p:cNvSpPr txBox="1"/>
          <p:nvPr/>
        </p:nvSpPr>
        <p:spPr>
          <a:xfrm>
            <a:off x="2061407" y="531088"/>
            <a:ext cx="9616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Receitas – 2º Quadrimestre - 2025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2DB48E7-9D3D-0776-6E37-83D3FA7434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37" y="59871"/>
            <a:ext cx="1348757" cy="1651906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2A1B588D-1055-BF7B-7D84-260FAA3B9F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7213" y="1832617"/>
            <a:ext cx="10300619" cy="4961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43597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7B69D22-3645-E565-4D9F-99C834BF1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: Único Canto Arredondado 6">
            <a:extLst>
              <a:ext uri="{FF2B5EF4-FFF2-40B4-BE49-F238E27FC236}">
                <a16:creationId xmlns:a16="http://schemas.microsoft.com/office/drawing/2014/main" xmlns="" id="{99CC2D48-1A9B-4A25-525E-FCF511557969}"/>
              </a:ext>
            </a:extLst>
          </p:cNvPr>
          <p:cNvSpPr/>
          <p:nvPr/>
        </p:nvSpPr>
        <p:spPr bwMode="auto">
          <a:xfrm rot="10800000">
            <a:off x="-2" y="1832616"/>
            <a:ext cx="1773237" cy="5025383"/>
          </a:xfrm>
          <a:prstGeom prst="round1Rect">
            <a:avLst>
              <a:gd name="adj" fmla="val 12369"/>
            </a:avLst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8" name="Retângulo: Único Canto Arredondado 7">
            <a:extLst>
              <a:ext uri="{FF2B5EF4-FFF2-40B4-BE49-F238E27FC236}">
                <a16:creationId xmlns:a16="http://schemas.microsoft.com/office/drawing/2014/main" xmlns="" id="{BC5544F1-8FF2-7512-1F77-C2527A95E0F5}"/>
              </a:ext>
            </a:extLst>
          </p:cNvPr>
          <p:cNvSpPr/>
          <p:nvPr/>
        </p:nvSpPr>
        <p:spPr bwMode="auto">
          <a:xfrm rot="5400000">
            <a:off x="-697395" y="6962621"/>
            <a:ext cx="698331" cy="696459"/>
          </a:xfrm>
          <a:prstGeom prst="round1Rect">
            <a:avLst>
              <a:gd name="adj" fmla="val 12369"/>
            </a:avLst>
          </a:prstGeom>
          <a:solidFill>
            <a:srgbClr val="EA802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9" name="Retângulo: Único Canto Arredondado 8">
            <a:extLst>
              <a:ext uri="{FF2B5EF4-FFF2-40B4-BE49-F238E27FC236}">
                <a16:creationId xmlns:a16="http://schemas.microsoft.com/office/drawing/2014/main" xmlns="" id="{447F067E-50B3-2CE0-25AD-4AF376A00EA7}"/>
              </a:ext>
            </a:extLst>
          </p:cNvPr>
          <p:cNvSpPr/>
          <p:nvPr/>
        </p:nvSpPr>
        <p:spPr bwMode="auto">
          <a:xfrm rot="16200000">
            <a:off x="-2382" y="2382"/>
            <a:ext cx="1778004" cy="1773238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xmlns="" id="{EB732ECA-ABE6-555B-B02A-1F2C282A99C5}"/>
              </a:ext>
            </a:extLst>
          </p:cNvPr>
          <p:cNvSpPr/>
          <p:nvPr/>
        </p:nvSpPr>
        <p:spPr bwMode="auto">
          <a:xfrm>
            <a:off x="1827213" y="-3"/>
            <a:ext cx="10363201" cy="1778005"/>
          </a:xfrm>
          <a:prstGeom prst="round1Rect">
            <a:avLst>
              <a:gd name="adj" fmla="val 12369"/>
            </a:avLst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3B4EF123-7304-C099-8828-E3AA5AA097AA}"/>
              </a:ext>
            </a:extLst>
          </p:cNvPr>
          <p:cNvSpPr txBox="1"/>
          <p:nvPr/>
        </p:nvSpPr>
        <p:spPr>
          <a:xfrm>
            <a:off x="1889199" y="354812"/>
            <a:ext cx="9616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Comparativo das Receitas 2º Quadrimestre</a:t>
            </a:r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altLang="pt-BR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2024 x 2025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EC2C7F32-526C-809A-AABB-D30543A6A0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37" y="59871"/>
            <a:ext cx="1348757" cy="1651906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AD957CB0-E9F1-A73E-85DC-3D18D0E8C0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7213" y="1832616"/>
            <a:ext cx="10292598" cy="4961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41947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427D7AA-C995-650A-8199-086676489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: Único Canto Arredondado 7">
            <a:extLst>
              <a:ext uri="{FF2B5EF4-FFF2-40B4-BE49-F238E27FC236}">
                <a16:creationId xmlns:a16="http://schemas.microsoft.com/office/drawing/2014/main" xmlns="" id="{C69E2FCA-51FB-2451-B6F2-366A871BAC79}"/>
              </a:ext>
            </a:extLst>
          </p:cNvPr>
          <p:cNvSpPr/>
          <p:nvPr/>
        </p:nvSpPr>
        <p:spPr bwMode="auto">
          <a:xfrm rot="5400000">
            <a:off x="-697395" y="6962621"/>
            <a:ext cx="698331" cy="696459"/>
          </a:xfrm>
          <a:prstGeom prst="round1Rect">
            <a:avLst>
              <a:gd name="adj" fmla="val 12369"/>
            </a:avLst>
          </a:prstGeom>
          <a:solidFill>
            <a:srgbClr val="EA802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9" name="Retângulo: Único Canto Arredondado 8">
            <a:extLst>
              <a:ext uri="{FF2B5EF4-FFF2-40B4-BE49-F238E27FC236}">
                <a16:creationId xmlns:a16="http://schemas.microsoft.com/office/drawing/2014/main" xmlns="" id="{D2BAFBD2-E25A-4F73-4046-70B49B8D72C2}"/>
              </a:ext>
            </a:extLst>
          </p:cNvPr>
          <p:cNvSpPr/>
          <p:nvPr/>
        </p:nvSpPr>
        <p:spPr bwMode="auto">
          <a:xfrm rot="16200000">
            <a:off x="-2382" y="2382"/>
            <a:ext cx="1778004" cy="1773238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xmlns="" id="{8B837218-6C76-CD8C-4F8B-2645AB388DBC}"/>
              </a:ext>
            </a:extLst>
          </p:cNvPr>
          <p:cNvSpPr/>
          <p:nvPr/>
        </p:nvSpPr>
        <p:spPr bwMode="auto">
          <a:xfrm>
            <a:off x="1827213" y="0"/>
            <a:ext cx="10364787" cy="1778005"/>
          </a:xfrm>
          <a:prstGeom prst="round1Rect">
            <a:avLst>
              <a:gd name="adj" fmla="val 12369"/>
            </a:avLst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59FC89C1-1219-FBC8-05FC-7BB82DB8B5C0}"/>
              </a:ext>
            </a:extLst>
          </p:cNvPr>
          <p:cNvSpPr txBox="1"/>
          <p:nvPr/>
        </p:nvSpPr>
        <p:spPr>
          <a:xfrm>
            <a:off x="1827213" y="511448"/>
            <a:ext cx="9616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Despesas Fixadas x Realizadas</a:t>
            </a:r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altLang="pt-BR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2º Quadrimestre - 2025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E76B89EB-7071-3D54-A44A-58F686F437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37" y="59871"/>
            <a:ext cx="1348757" cy="1651906"/>
          </a:xfrm>
          <a:prstGeom prst="rect">
            <a:avLst/>
          </a:prstGeom>
        </p:spPr>
      </p:pic>
      <p:sp>
        <p:nvSpPr>
          <p:cNvPr id="2" name="Retângulo: Único Canto Arredondado 1">
            <a:extLst>
              <a:ext uri="{FF2B5EF4-FFF2-40B4-BE49-F238E27FC236}">
                <a16:creationId xmlns:a16="http://schemas.microsoft.com/office/drawing/2014/main" xmlns="" id="{DAA8A104-04DA-C339-B783-8506A159D083}"/>
              </a:ext>
            </a:extLst>
          </p:cNvPr>
          <p:cNvSpPr/>
          <p:nvPr/>
        </p:nvSpPr>
        <p:spPr bwMode="auto">
          <a:xfrm rot="10800000">
            <a:off x="-2" y="1832616"/>
            <a:ext cx="1773237" cy="5025383"/>
          </a:xfrm>
          <a:prstGeom prst="round1Rect">
            <a:avLst>
              <a:gd name="adj" fmla="val 12369"/>
            </a:avLst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832C5F3A-0DDF-FBF0-C3D5-857FC4F73C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7214" y="1832616"/>
            <a:ext cx="10284576" cy="4953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80419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5B894EA-D68D-6C4B-2034-BD631091F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: Único Canto Arredondado 8">
            <a:extLst>
              <a:ext uri="{FF2B5EF4-FFF2-40B4-BE49-F238E27FC236}">
                <a16:creationId xmlns:a16="http://schemas.microsoft.com/office/drawing/2014/main" xmlns="" id="{758AD182-36F0-188F-5682-038F900E91FA}"/>
              </a:ext>
            </a:extLst>
          </p:cNvPr>
          <p:cNvSpPr/>
          <p:nvPr/>
        </p:nvSpPr>
        <p:spPr bwMode="auto">
          <a:xfrm rot="16200000">
            <a:off x="-2382" y="2382"/>
            <a:ext cx="1778004" cy="1773238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xmlns="" id="{E17D83A0-E9CD-AA05-F14F-33320747BFA0}"/>
              </a:ext>
            </a:extLst>
          </p:cNvPr>
          <p:cNvSpPr/>
          <p:nvPr/>
        </p:nvSpPr>
        <p:spPr bwMode="auto">
          <a:xfrm>
            <a:off x="1828799" y="-2"/>
            <a:ext cx="10363201" cy="1778005"/>
          </a:xfrm>
          <a:prstGeom prst="round1Rect">
            <a:avLst>
              <a:gd name="adj" fmla="val 12369"/>
            </a:avLst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2D731A33-46D2-5AEF-3A66-20581B9E4A3C}"/>
              </a:ext>
            </a:extLst>
          </p:cNvPr>
          <p:cNvSpPr txBox="1"/>
          <p:nvPr/>
        </p:nvSpPr>
        <p:spPr>
          <a:xfrm>
            <a:off x="1985476" y="316437"/>
            <a:ext cx="985939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2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Manutenção e Desenvolvimento do Ensino - MDE</a:t>
            </a:r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altLang="pt-BR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4º Bimestre - 2025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81191883-6AC8-7956-1E8F-07797F122D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37" y="59871"/>
            <a:ext cx="1348757" cy="1651906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1" y="1837876"/>
            <a:ext cx="12059729" cy="5020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8537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1E9FBE5-23F8-2F06-1CBD-61EEABF58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: Único Canto Arredondado 7">
            <a:extLst>
              <a:ext uri="{FF2B5EF4-FFF2-40B4-BE49-F238E27FC236}">
                <a16:creationId xmlns:a16="http://schemas.microsoft.com/office/drawing/2014/main" xmlns="" id="{D53D4575-3FE0-A726-69E4-8AF1C9BB53CE}"/>
              </a:ext>
            </a:extLst>
          </p:cNvPr>
          <p:cNvSpPr/>
          <p:nvPr/>
        </p:nvSpPr>
        <p:spPr bwMode="auto">
          <a:xfrm rot="5400000">
            <a:off x="-697395" y="6962621"/>
            <a:ext cx="698331" cy="696459"/>
          </a:xfrm>
          <a:prstGeom prst="round1Rect">
            <a:avLst>
              <a:gd name="adj" fmla="val 12369"/>
            </a:avLst>
          </a:prstGeom>
          <a:solidFill>
            <a:srgbClr val="EA802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9" name="Retângulo: Único Canto Arredondado 8">
            <a:extLst>
              <a:ext uri="{FF2B5EF4-FFF2-40B4-BE49-F238E27FC236}">
                <a16:creationId xmlns:a16="http://schemas.microsoft.com/office/drawing/2014/main" xmlns="" id="{05368B77-D2D3-0AC5-119D-1E071C26FC23}"/>
              </a:ext>
            </a:extLst>
          </p:cNvPr>
          <p:cNvSpPr/>
          <p:nvPr/>
        </p:nvSpPr>
        <p:spPr bwMode="auto">
          <a:xfrm rot="16200000">
            <a:off x="-2382" y="2382"/>
            <a:ext cx="1778004" cy="1773238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xmlns="" id="{38EF7435-4EDC-1B32-AC46-BEDC06AE7DCD}"/>
              </a:ext>
            </a:extLst>
          </p:cNvPr>
          <p:cNvSpPr/>
          <p:nvPr/>
        </p:nvSpPr>
        <p:spPr bwMode="auto">
          <a:xfrm>
            <a:off x="1828799" y="-2"/>
            <a:ext cx="10363201" cy="1778005"/>
          </a:xfrm>
          <a:prstGeom prst="round1Rect">
            <a:avLst>
              <a:gd name="adj" fmla="val 12369"/>
            </a:avLst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05ACA2A3-212E-CB88-E680-6387C0FDE2A1}"/>
              </a:ext>
            </a:extLst>
          </p:cNvPr>
          <p:cNvSpPr txBox="1"/>
          <p:nvPr/>
        </p:nvSpPr>
        <p:spPr>
          <a:xfrm>
            <a:off x="1985473" y="206648"/>
            <a:ext cx="96164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2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Receitas e Despesas com Ações e Serviços Públicos em Saúde</a:t>
            </a:r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altLang="pt-BR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4º Bimestre - 2025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0C02CCA7-B5DD-7737-6711-4036F11345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37" y="59871"/>
            <a:ext cx="1348757" cy="1651906"/>
          </a:xfrm>
          <a:prstGeom prst="rect">
            <a:avLst/>
          </a:prstGeom>
        </p:spPr>
      </p:pic>
      <p:sp>
        <p:nvSpPr>
          <p:cNvPr id="4" name="Retângulo: Único Canto Arredondado 3">
            <a:extLst>
              <a:ext uri="{FF2B5EF4-FFF2-40B4-BE49-F238E27FC236}">
                <a16:creationId xmlns:a16="http://schemas.microsoft.com/office/drawing/2014/main" xmlns="" id="{D15DBD90-5FF4-A30D-4FDA-579433EABE72}"/>
              </a:ext>
            </a:extLst>
          </p:cNvPr>
          <p:cNvSpPr/>
          <p:nvPr/>
        </p:nvSpPr>
        <p:spPr bwMode="auto">
          <a:xfrm rot="10800000">
            <a:off x="-2" y="1832616"/>
            <a:ext cx="1773237" cy="5025383"/>
          </a:xfrm>
          <a:prstGeom prst="round1Rect">
            <a:avLst>
              <a:gd name="adj" fmla="val 12369"/>
            </a:avLst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5A7EAA2F-8732-52AF-2448-107FB344D7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798" y="1832616"/>
            <a:ext cx="10274969" cy="4953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59396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E5E79DF-1226-2709-D1B6-D918648B6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: Único Canto Arredondado 7">
            <a:extLst>
              <a:ext uri="{FF2B5EF4-FFF2-40B4-BE49-F238E27FC236}">
                <a16:creationId xmlns:a16="http://schemas.microsoft.com/office/drawing/2014/main" xmlns="" id="{7108920B-77A1-FDE6-F688-08FB29FEAA5C}"/>
              </a:ext>
            </a:extLst>
          </p:cNvPr>
          <p:cNvSpPr/>
          <p:nvPr/>
        </p:nvSpPr>
        <p:spPr bwMode="auto">
          <a:xfrm rot="5400000">
            <a:off x="-697395" y="6962621"/>
            <a:ext cx="698331" cy="696459"/>
          </a:xfrm>
          <a:prstGeom prst="round1Rect">
            <a:avLst>
              <a:gd name="adj" fmla="val 12369"/>
            </a:avLst>
          </a:prstGeom>
          <a:solidFill>
            <a:srgbClr val="EA802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9" name="Retângulo: Único Canto Arredondado 8">
            <a:extLst>
              <a:ext uri="{FF2B5EF4-FFF2-40B4-BE49-F238E27FC236}">
                <a16:creationId xmlns:a16="http://schemas.microsoft.com/office/drawing/2014/main" xmlns="" id="{3B3844FC-C531-2502-3AED-9763736DB072}"/>
              </a:ext>
            </a:extLst>
          </p:cNvPr>
          <p:cNvSpPr/>
          <p:nvPr/>
        </p:nvSpPr>
        <p:spPr bwMode="auto">
          <a:xfrm rot="16200000">
            <a:off x="-2382" y="2382"/>
            <a:ext cx="1778004" cy="1773238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xmlns="" id="{44D5F572-34EE-7AE6-FB1F-EB4459561483}"/>
              </a:ext>
            </a:extLst>
          </p:cNvPr>
          <p:cNvSpPr/>
          <p:nvPr/>
        </p:nvSpPr>
        <p:spPr bwMode="auto">
          <a:xfrm>
            <a:off x="1827213" y="-2"/>
            <a:ext cx="10363201" cy="1778005"/>
          </a:xfrm>
          <a:prstGeom prst="round1Rect">
            <a:avLst>
              <a:gd name="adj" fmla="val 12369"/>
            </a:avLst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DB353D5E-F24E-FE07-5C4B-A7F55BE0D21E}"/>
              </a:ext>
            </a:extLst>
          </p:cNvPr>
          <p:cNvSpPr txBox="1"/>
          <p:nvPr/>
        </p:nvSpPr>
        <p:spPr>
          <a:xfrm>
            <a:off x="1827213" y="511448"/>
            <a:ext cx="9616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rgbClr val="1F467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Despesas com Pessoal</a:t>
            </a:r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altLang="pt-BR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2º Quadrimestre - 2025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18C85C36-C6FE-5A7B-8578-CC282A2ABD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37" y="59871"/>
            <a:ext cx="1348757" cy="1651906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85" y="1837875"/>
            <a:ext cx="12059727" cy="4959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19096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1446</TotalTime>
  <Words>457</Words>
  <Application>Microsoft Office PowerPoint</Application>
  <PresentationFormat>Widescreen</PresentationFormat>
  <Paragraphs>48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Roboto Light</vt:lpstr>
      <vt:lpstr>Segoe UI</vt:lpstr>
      <vt:lpstr>Times New Roman</vt:lpstr>
      <vt:lpstr>Tema do Office</vt:lpstr>
      <vt:lpstr>Cumprimento de Metas Fiscais   Lei de Responsabilidade Fiscal  2º Quadrimestre / 2025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Dúvidas: E-mail: administrativo@cacu.go.gov.br Tel: (64) 3656-6000 / 3656-6001/ 3656-6017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Cumprimento de Metas Fiscais   Lei de Responsabilidade Fiscal  1º Quadrimestre / 2025</dc:title>
  <dc:creator>Neyton Dos Santos Araujo - CEPRioVerde</dc:creator>
  <cp:lastModifiedBy>Usuário</cp:lastModifiedBy>
  <cp:revision>23</cp:revision>
  <cp:lastPrinted>2025-05-27T12:01:20Z</cp:lastPrinted>
  <dcterms:created xsi:type="dcterms:W3CDTF">2025-03-13T12:46:27Z</dcterms:created>
  <dcterms:modified xsi:type="dcterms:W3CDTF">2025-09-30T11:19:12Z</dcterms:modified>
</cp:coreProperties>
</file>